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0" r:id="rId4"/>
    <p:sldId id="258" r:id="rId5"/>
    <p:sldId id="259" r:id="rId6"/>
    <p:sldId id="267" r:id="rId7"/>
    <p:sldId id="265" r:id="rId8"/>
    <p:sldId id="261" r:id="rId9"/>
    <p:sldId id="266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0BB75D61-D28B-43C3-AA3A-533F1FD16648}">
          <p14:sldIdLst>
            <p14:sldId id="256"/>
            <p14:sldId id="257"/>
            <p14:sldId id="260"/>
            <p14:sldId id="258"/>
            <p14:sldId id="259"/>
            <p14:sldId id="267"/>
            <p14:sldId id="265"/>
            <p14:sldId id="261"/>
            <p14:sldId id="266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996"/>
    <a:srgbClr val="0F75BC"/>
    <a:srgbClr val="E5F6FF"/>
    <a:srgbClr val="D5F0FF"/>
    <a:srgbClr val="0086CE"/>
    <a:srgbClr val="008B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4" d="100"/>
          <a:sy n="74" d="100"/>
        </p:scale>
        <p:origin x="-49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1B11F2-5C62-44D0-82BE-702FBE699B87}" type="datetimeFigureOut">
              <a:rPr lang="ru-RU" smtClean="0"/>
              <a:t>14.06.2019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FAEABF-6565-4385-A5AC-F46B5B1BD87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2020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AEABF-6565-4385-A5AC-F46B5B1BD87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0983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bg>
      <p:bgPr>
        <a:gradFill>
          <a:gsLst>
            <a:gs pos="0">
              <a:srgbClr val="D5F0FF"/>
            </a:gs>
            <a:gs pos="100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ouse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15512" y="3562656"/>
            <a:ext cx="12013582" cy="3295344"/>
          </a:xfrm>
          <a:prstGeom prst="rect">
            <a:avLst/>
          </a:prstGeom>
        </p:spPr>
      </p:pic>
      <p:sp>
        <p:nvSpPr>
          <p:cNvPr id="4" name="Дата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FD4A-EA56-455D-89DA-D48DC6E984AC}" type="datetimeFigureOut">
              <a:rPr lang="ru-RU" smtClean="0"/>
              <a:pPr/>
              <a:t>14.06.2019</a:t>
            </a:fld>
            <a:endParaRPr lang="ru-RU"/>
          </a:p>
        </p:txBody>
      </p:sp>
      <p:sp>
        <p:nvSpPr>
          <p:cNvPr id="5" name="Нижний колонтитул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8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819" y="516579"/>
            <a:ext cx="3310969" cy="665024"/>
          </a:xfrm>
          <a:prstGeom prst="rect">
            <a:avLst/>
          </a:prstGeom>
        </p:spPr>
      </p:pic>
      <p:sp>
        <p:nvSpPr>
          <p:cNvPr id="11" name="Header"/>
          <p:cNvSpPr>
            <a:spLocks noGrp="1"/>
          </p:cNvSpPr>
          <p:nvPr>
            <p:ph type="title" hasCustomPrompt="1"/>
          </p:nvPr>
        </p:nvSpPr>
        <p:spPr>
          <a:xfrm>
            <a:off x="4366819" y="2760335"/>
            <a:ext cx="7607531" cy="132556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4000" b="1">
                <a:solidFill>
                  <a:srgbClr val="263996"/>
                </a:solidFill>
                <a:latin typeface="+mn-lt"/>
              </a:defRPr>
            </a:lvl1pPr>
          </a:lstStyle>
          <a:p>
            <a:r>
              <a:rPr lang="ru-RU" dirty="0" smtClean="0">
                <a:latin typeface="+mn-lt"/>
              </a:rPr>
              <a:t>ФИНАЛ КОНКУРСА ПРОЕКТОВ </a:t>
            </a:r>
            <a:r>
              <a:rPr lang="en-US" dirty="0" smtClean="0">
                <a:latin typeface="+mn-lt"/>
              </a:rPr>
              <a:t/>
            </a:r>
            <a:br>
              <a:rPr lang="en-US" dirty="0" smtClean="0">
                <a:latin typeface="+mn-lt"/>
              </a:rPr>
            </a:br>
            <a:r>
              <a:rPr lang="ru-RU" dirty="0" smtClean="0">
                <a:latin typeface="+mn-lt"/>
              </a:rPr>
              <a:t>IOT АКАДЕМИИ SAMSUNG</a:t>
            </a:r>
            <a:endParaRPr lang="ru-RU" dirty="0"/>
          </a:p>
        </p:txBody>
      </p:sp>
      <p:sp>
        <p:nvSpPr>
          <p:cNvPr id="12" name="Decor"/>
          <p:cNvSpPr/>
          <p:nvPr userDrawn="1"/>
        </p:nvSpPr>
        <p:spPr>
          <a:xfrm>
            <a:off x="4095827" y="443991"/>
            <a:ext cx="36000" cy="430812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Decor"/>
          <p:cNvSpPr/>
          <p:nvPr userDrawn="1"/>
        </p:nvSpPr>
        <p:spPr>
          <a:xfrm>
            <a:off x="4015747" y="443991"/>
            <a:ext cx="36000" cy="180000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Decor"/>
          <p:cNvSpPr/>
          <p:nvPr userDrawn="1"/>
        </p:nvSpPr>
        <p:spPr>
          <a:xfrm>
            <a:off x="3933718" y="4743643"/>
            <a:ext cx="360218" cy="360218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118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House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44"/>
          <a:stretch/>
        </p:blipFill>
        <p:spPr>
          <a:xfrm>
            <a:off x="15512" y="3562656"/>
            <a:ext cx="12013582" cy="3295344"/>
          </a:xfrm>
          <a:prstGeom prst="rect">
            <a:avLst/>
          </a:prstGeom>
        </p:spPr>
      </p:pic>
      <p:sp>
        <p:nvSpPr>
          <p:cNvPr id="4" name="Дата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FFD4A-EA56-455D-89DA-D48DC6E984AC}" type="datetimeFigureOut">
              <a:rPr lang="ru-RU" smtClean="0"/>
              <a:pPr/>
              <a:t>14.06.2019</a:t>
            </a:fld>
            <a:endParaRPr lang="ru-RU"/>
          </a:p>
        </p:txBody>
      </p:sp>
      <p:sp>
        <p:nvSpPr>
          <p:cNvPr id="5" name="Нижний колонтитул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8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890" y="252903"/>
            <a:ext cx="2231160" cy="448139"/>
          </a:xfrm>
          <a:prstGeom prst="rect">
            <a:avLst/>
          </a:prstGeom>
        </p:spPr>
      </p:pic>
      <p:sp>
        <p:nvSpPr>
          <p:cNvPr id="11" name="Header"/>
          <p:cNvSpPr>
            <a:spLocks noGrp="1"/>
          </p:cNvSpPr>
          <p:nvPr>
            <p:ph type="title" hasCustomPrompt="1"/>
          </p:nvPr>
        </p:nvSpPr>
        <p:spPr>
          <a:xfrm>
            <a:off x="545869" y="285989"/>
            <a:ext cx="8789517" cy="399811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2800" b="1">
                <a:solidFill>
                  <a:srgbClr val="263996"/>
                </a:solidFill>
                <a:latin typeface="+mn-lt"/>
              </a:defRPr>
            </a:lvl1pPr>
          </a:lstStyle>
          <a:p>
            <a:r>
              <a:rPr lang="ru-RU" dirty="0" smtClean="0">
                <a:latin typeface="+mn-lt"/>
              </a:rPr>
              <a:t>Заголовок</a:t>
            </a:r>
            <a:endParaRPr lang="ru-RU" dirty="0"/>
          </a:p>
        </p:txBody>
      </p:sp>
      <p:sp>
        <p:nvSpPr>
          <p:cNvPr id="12" name="Decor"/>
          <p:cNvSpPr/>
          <p:nvPr userDrawn="1"/>
        </p:nvSpPr>
        <p:spPr>
          <a:xfrm rot="5400000">
            <a:off x="9142050" y="-1901906"/>
            <a:ext cx="36000" cy="5400000"/>
          </a:xfrm>
          <a:prstGeom prst="rect">
            <a:avLst/>
          </a:prstGeom>
          <a:gradFill>
            <a:gsLst>
              <a:gs pos="0">
                <a:srgbClr val="263996"/>
              </a:gs>
              <a:gs pos="100000">
                <a:srgbClr val="008BD3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9" name="Decor"/>
          <p:cNvSpPr/>
          <p:nvPr userDrawn="1"/>
        </p:nvSpPr>
        <p:spPr>
          <a:xfrm rot="5400000">
            <a:off x="1190569" y="438094"/>
            <a:ext cx="36000" cy="720000"/>
          </a:xfrm>
          <a:prstGeom prst="rect">
            <a:avLst/>
          </a:prstGeom>
          <a:solidFill>
            <a:srgbClr val="008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Decor"/>
          <p:cNvSpPr/>
          <p:nvPr userDrawn="1"/>
        </p:nvSpPr>
        <p:spPr>
          <a:xfrm>
            <a:off x="0" y="2050473"/>
            <a:ext cx="12192000" cy="4807527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Decor"/>
          <p:cNvSpPr/>
          <p:nvPr userDrawn="1"/>
        </p:nvSpPr>
        <p:spPr>
          <a:xfrm>
            <a:off x="1568569" y="694392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7" name="Decor"/>
          <p:cNvSpPr/>
          <p:nvPr userDrawn="1"/>
        </p:nvSpPr>
        <p:spPr>
          <a:xfrm>
            <a:off x="6252647" y="694391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8" name="Decor"/>
          <p:cNvSpPr/>
          <p:nvPr userDrawn="1"/>
        </p:nvSpPr>
        <p:spPr>
          <a:xfrm>
            <a:off x="647715" y="694390"/>
            <a:ext cx="207403" cy="207403"/>
          </a:xfrm>
          <a:prstGeom prst="ellipse">
            <a:avLst/>
          </a:prstGeom>
          <a:noFill/>
          <a:ln w="25400">
            <a:solidFill>
              <a:srgbClr val="0086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ru-RU"/>
          </a:p>
        </p:txBody>
      </p:sp>
      <p:sp>
        <p:nvSpPr>
          <p:cNvPr id="14" name="Header"/>
          <p:cNvSpPr txBox="1">
            <a:spLocks/>
          </p:cNvSpPr>
          <p:nvPr userDrawn="1"/>
        </p:nvSpPr>
        <p:spPr>
          <a:xfrm>
            <a:off x="6959600" y="6400799"/>
            <a:ext cx="5110519" cy="347134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80000"/>
              </a:lnSpc>
              <a:defRPr sz="2800" b="1">
                <a:solidFill>
                  <a:srgbClr val="263996"/>
                </a:solidFill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ИТОГОВЫЙ  КОНКУРС ПРОЕКТОВ В РТУ МИРЭА - 2019 </a:t>
            </a:r>
          </a:p>
        </p:txBody>
      </p:sp>
    </p:spTree>
    <p:extLst>
      <p:ext uri="{BB962C8B-B14F-4D97-AF65-F5344CB8AC3E}">
        <p14:creationId xmlns:p14="http://schemas.microsoft.com/office/powerpoint/2010/main" val="37552441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FFD4A-EA56-455D-89DA-D48DC6E984AC}" type="datetimeFigureOut">
              <a:rPr lang="ru-RU" smtClean="0"/>
              <a:pPr/>
              <a:t>14.06.2019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03D7FF-FE66-4EA7-AA30-EF9B58C5C9E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7475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5F6FF"/>
            </a:gs>
            <a:gs pos="100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349886" y="1905202"/>
            <a:ext cx="7607531" cy="1325563"/>
          </a:xfrm>
        </p:spPr>
        <p:txBody>
          <a:bodyPr/>
          <a:lstStyle/>
          <a:p>
            <a:r>
              <a:rPr lang="ru-RU" dirty="0" smtClean="0">
                <a:solidFill>
                  <a:schemeClr val="tx2">
                    <a:lumMod val="75000"/>
                  </a:schemeClr>
                </a:solidFill>
                <a:latin typeface="+mn-lt"/>
              </a:rPr>
              <a:t>Автоматизированная система контроля уровня воды в накопительном баке</a:t>
            </a:r>
            <a:endParaRPr lang="ru-RU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3" name="Заголовок 3"/>
          <p:cNvSpPr txBox="1">
            <a:spLocks/>
          </p:cNvSpPr>
          <p:nvPr/>
        </p:nvSpPr>
        <p:spPr>
          <a:xfrm>
            <a:off x="4366819" y="3522335"/>
            <a:ext cx="7607531" cy="1325563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3600" b="1" dirty="0" smtClean="0">
                <a:solidFill>
                  <a:schemeClr val="tx2">
                    <a:lumMod val="75000"/>
                  </a:schemeClr>
                </a:solidFill>
                <a:ea typeface="+mj-ea"/>
                <a:cs typeface="+mj-cs"/>
              </a:rPr>
              <a:t>Мясников Роман</a:t>
            </a:r>
          </a:p>
          <a:p>
            <a:pPr>
              <a:lnSpc>
                <a:spcPct val="80000"/>
              </a:lnSpc>
              <a:spcBef>
                <a:spcPct val="0"/>
              </a:spcBef>
              <a:defRPr/>
            </a:pPr>
            <a:r>
              <a:rPr lang="ru-RU" sz="3600" b="1" dirty="0">
                <a:solidFill>
                  <a:schemeClr val="tx2">
                    <a:lumMod val="75000"/>
                  </a:schemeClr>
                </a:solidFill>
              </a:rPr>
              <a:t>Преподаватель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</a:rPr>
              <a:t>: </a:t>
            </a:r>
            <a:r>
              <a:rPr lang="ru-RU" sz="3600" b="1" dirty="0" err="1">
                <a:solidFill>
                  <a:schemeClr val="tx2">
                    <a:lumMod val="75000"/>
                  </a:schemeClr>
                </a:solidFill>
              </a:rPr>
              <a:t>Файчук</a:t>
            </a:r>
            <a:r>
              <a:rPr lang="ru-RU" sz="3600" b="1" dirty="0">
                <a:solidFill>
                  <a:schemeClr val="tx2">
                    <a:lumMod val="75000"/>
                  </a:schemeClr>
                </a:solidFill>
              </a:rPr>
              <a:t> Д.В</a:t>
            </a:r>
            <a:r>
              <a:rPr lang="ru-RU" sz="3600" b="1" dirty="0" smtClean="0">
                <a:solidFill>
                  <a:schemeClr val="tx2">
                    <a:lumMod val="75000"/>
                  </a:schemeClr>
                </a:solidFill>
              </a:rPr>
              <a:t>.</a:t>
            </a:r>
            <a:endParaRPr lang="ru-RU" sz="3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5" name="Заголовок 3"/>
          <p:cNvSpPr txBox="1">
            <a:spLocks/>
          </p:cNvSpPr>
          <p:nvPr/>
        </p:nvSpPr>
        <p:spPr>
          <a:xfrm>
            <a:off x="514486" y="-211673"/>
            <a:ext cx="3227781" cy="2692405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3996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ИТОГОВЫЙ  КОНКУРС ПРОЕКТОВ В РТУ МИРЭА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3996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 - </a:t>
            </a:r>
            <a:r>
              <a:rPr lang="en-US" sz="3200" b="1" dirty="0" smtClean="0">
                <a:solidFill>
                  <a:srgbClr val="263996"/>
                </a:solidFill>
                <a:ea typeface="+mj-ea"/>
                <a:cs typeface="+mj-cs"/>
              </a:rPr>
              <a:t>201</a:t>
            </a:r>
            <a:r>
              <a:rPr lang="ru-RU" sz="3200" b="1" dirty="0" smtClean="0">
                <a:solidFill>
                  <a:srgbClr val="263996"/>
                </a:solidFill>
                <a:ea typeface="+mj-ea"/>
                <a:cs typeface="+mj-cs"/>
              </a:rPr>
              <a:t>9</a:t>
            </a:r>
            <a:r>
              <a:rPr lang="en-US" sz="3200" b="1" dirty="0" smtClean="0">
                <a:solidFill>
                  <a:srgbClr val="263996"/>
                </a:solidFill>
                <a:ea typeface="+mj-ea"/>
                <a:cs typeface="+mj-cs"/>
              </a:rPr>
              <a:t> </a:t>
            </a:r>
            <a:endParaRPr kumimoji="0" lang="ru-RU" sz="3200" b="1" i="0" u="none" strike="noStrike" kern="1200" cap="none" spc="0" normalizeH="0" baseline="0" noProof="0" dirty="0">
              <a:ln>
                <a:noFill/>
              </a:ln>
              <a:solidFill>
                <a:srgbClr val="263996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9154" y="263783"/>
            <a:ext cx="1484769" cy="164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3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Стоимость решения и аналоги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34704" y="1175656"/>
            <a:ext cx="8173868" cy="499291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ru-RU" dirty="0" smtClean="0"/>
              <a:t>Наименование				цена (</a:t>
            </a:r>
            <a:r>
              <a:rPr lang="ru-RU" dirty="0" err="1" smtClean="0"/>
              <a:t>руб</a:t>
            </a:r>
            <a:r>
              <a:rPr lang="ru-RU" dirty="0" smtClean="0"/>
              <a:t>)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dirty="0" smtClean="0"/>
              <a:t>Плата </a:t>
            </a:r>
            <a:r>
              <a:rPr lang="en-US" dirty="0" smtClean="0"/>
              <a:t>Particle Photon</a:t>
            </a:r>
            <a:r>
              <a:rPr lang="ru-RU" dirty="0" smtClean="0"/>
              <a:t> 			1500 	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ru-RU" dirty="0" smtClean="0"/>
              <a:t>Ультразвуковой датчик </a:t>
            </a:r>
            <a:r>
              <a:rPr lang="en-US" dirty="0" smtClean="0"/>
              <a:t>HC-SR04</a:t>
            </a:r>
            <a:r>
              <a:rPr lang="ru-RU" dirty="0" smtClean="0"/>
              <a:t> 	350 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ru-RU" dirty="0" smtClean="0"/>
              <a:t>Шаровой кран с электроприводом 	5000 (1</a:t>
            </a:r>
            <a:r>
              <a:rPr lang="en-US" dirty="0" smtClean="0"/>
              <a:t>`</a:t>
            </a:r>
            <a:r>
              <a:rPr lang="ru-RU" dirty="0" smtClean="0"/>
              <a:t>)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ru-RU" dirty="0" smtClean="0"/>
              <a:t>Реле 						100  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ru-RU" dirty="0" smtClean="0"/>
              <a:t>Кнопка 						10 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ru-RU" dirty="0" err="1" smtClean="0"/>
              <a:t>Однотональный</a:t>
            </a:r>
            <a:r>
              <a:rPr lang="ru-RU" dirty="0" smtClean="0"/>
              <a:t> динамик		 	50 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ru-RU" dirty="0" smtClean="0"/>
              <a:t>Блок питания 12</a:t>
            </a:r>
            <a:r>
              <a:rPr lang="en-US" dirty="0" smtClean="0"/>
              <a:t>v </a:t>
            </a:r>
            <a:r>
              <a:rPr lang="ru-RU" dirty="0" smtClean="0"/>
              <a:t>				500 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ru-RU" dirty="0" smtClean="0"/>
              <a:t>Печатная плата 5</a:t>
            </a:r>
            <a:r>
              <a:rPr lang="en-US" dirty="0" smtClean="0"/>
              <a:t>x5				50</a:t>
            </a:r>
            <a:endParaRPr lang="ru-RU" dirty="0" smtClean="0"/>
          </a:p>
          <a:p>
            <a:pPr>
              <a:lnSpc>
                <a:spcPct val="100000"/>
              </a:lnSpc>
            </a:pPr>
            <a:r>
              <a:rPr lang="ru-RU" dirty="0" smtClean="0"/>
              <a:t>					Сумма:	75</a:t>
            </a:r>
            <a:r>
              <a:rPr lang="en-US" dirty="0" smtClean="0"/>
              <a:t>6</a:t>
            </a:r>
            <a:r>
              <a:rPr lang="ru-RU" dirty="0" smtClean="0"/>
              <a:t>0 </a:t>
            </a:r>
            <a:r>
              <a:rPr lang="ru-RU" dirty="0" err="1" smtClean="0"/>
              <a:t>руб</a:t>
            </a: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8621481" y="1628004"/>
            <a:ext cx="3686627" cy="292580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dirty="0" smtClean="0"/>
              <a:t>Розничных аналогов не обнаружено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9519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Планы развития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34704" y="1059542"/>
            <a:ext cx="9233410" cy="499291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dirty="0" smtClean="0"/>
              <a:t>Реализация автономного (аварийного) питания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dirty="0" smtClean="0"/>
              <a:t>Разработка серверной части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dirty="0" smtClean="0"/>
              <a:t>Проектирование более дешёвых модификаций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dirty="0" smtClean="0"/>
              <a:t>Опытная эксплуатация</a:t>
            </a:r>
            <a:endParaRPr lang="ru-RU" dirty="0"/>
          </a:p>
        </p:txBody>
      </p:sp>
      <p:pic>
        <p:nvPicPr>
          <p:cNvPr id="6146" name="Picture 2" descr="ÐÐ°ÑÑÐ¸Ð½ÐºÐ¸ Ð¿Ð¾ Ð·Ð°Ð¿ÑÐ¾ÑÑ Ð³Ð¾Ð»ÑÐ±Ð°Ñ ÑÑÑÐµÐ»ÐºÐ° Ð²ÐµÐºÑÐ¾Ñ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49" b="61778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096" b="33368"/>
          <a:stretch/>
        </p:blipFill>
        <p:spPr bwMode="auto">
          <a:xfrm rot="18682256">
            <a:off x="9069393" y="2571673"/>
            <a:ext cx="2828296" cy="1467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470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Вопросы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34704" y="1059542"/>
            <a:ext cx="9233410" cy="4992915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AutoNum type="arabicPeriod"/>
            </a:pPr>
            <a:endParaRPr lang="ru-RU" dirty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687104" y="1211943"/>
            <a:ext cx="9233410" cy="337457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ru-RU" sz="6000" dirty="0" smtClean="0"/>
              <a:t>Вопросы?</a:t>
            </a:r>
            <a:endParaRPr lang="ru-RU" sz="6000" dirty="0"/>
          </a:p>
        </p:txBody>
      </p:sp>
      <p:pic>
        <p:nvPicPr>
          <p:cNvPr id="9220" name="Picture 4" descr="ÐÐ°ÑÑÐ¸Ð½ÐºÐ¸ Ð¿Ð¾ Ð·Ð°Ð¿ÑÐ¾ÑÑ Ð³Ð¾Ð»ÑÐ±Ð°Ñ Ð²Ð¾Ð¿ÑÐ¾Ñ Ð²ÐµÐºÑÐ¾Ñ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76" y="1837644"/>
            <a:ext cx="2123168" cy="212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452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5867" y="1398636"/>
            <a:ext cx="8789517" cy="72351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dirty="0" smtClean="0"/>
              <a:t>Актуально для частных домов, дач, проблемных регионов, где подача воды не круглосуточная.</a:t>
            </a:r>
            <a:endParaRPr lang="ru-RU" dirty="0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545869" y="285989"/>
            <a:ext cx="8789517" cy="399811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ru-RU" dirty="0" smtClean="0"/>
              <a:t>Актуальность и проблема</a:t>
            </a:r>
            <a:endParaRPr lang="ru-RU" dirty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545868" y="3181082"/>
            <a:ext cx="8789517" cy="892517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dirty="0" smtClean="0"/>
              <a:t>Проблема в своевременном наполнении баков и контроля уровня воды в них. </a:t>
            </a:r>
          </a:p>
          <a:p>
            <a:pPr>
              <a:lnSpc>
                <a:spcPct val="100000"/>
              </a:lnSpc>
            </a:pPr>
            <a:r>
              <a:rPr lang="ru-RU" dirty="0" smtClean="0"/>
              <a:t>Вероятность перелива воды через край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0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Решение проблемы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92761" y="989375"/>
            <a:ext cx="8789517" cy="292580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dirty="0" smtClean="0"/>
              <a:t>Непрерывный мониторинг уровня воды.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dirty="0" smtClean="0"/>
              <a:t>Автоматическое управление подачей воды.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ru-RU" dirty="0" smtClean="0"/>
              <a:t>Оповещение о чрезвычайных ситуаций.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9188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Схематическое представление проекта</a:t>
            </a:r>
            <a:endParaRPr lang="ru-RU" dirty="0"/>
          </a:p>
        </p:txBody>
      </p:sp>
      <p:pic>
        <p:nvPicPr>
          <p:cNvPr id="2050" name="Picture 2" descr="ÐÐ°ÑÑÐ¸Ð½ÐºÐ¸ Ð¿Ð¾ Ð·Ð°Ð¿ÑÐ¾ÑÑ particle photon 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7" r="10964"/>
          <a:stretch/>
        </p:blipFill>
        <p:spPr bwMode="auto">
          <a:xfrm>
            <a:off x="4668669" y="2515762"/>
            <a:ext cx="1989708" cy="170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ÐÐ°ÑÑÐ¸Ð½ÐºÐ¸ Ð¿Ð¾ Ð·Ð°Ð¿ÑÐ¾ÑÑ ÑÐ»ÑÑÑÐ°Ð·Ð²ÑÐºÐ¾Ð²Ð¾Ð¹ Ð´Ð°ÑÑÐ¸Ðº Ð°ÑÐ´ÑÐ¸Ð½Ð¾ 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5" t="30186" r="8239" b="21556"/>
          <a:stretch/>
        </p:blipFill>
        <p:spPr bwMode="auto">
          <a:xfrm>
            <a:off x="839721" y="1146083"/>
            <a:ext cx="1854558" cy="1056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279" y="3912267"/>
            <a:ext cx="1465197" cy="1154575"/>
          </a:xfrm>
          <a:prstGeom prst="rect">
            <a:avLst/>
          </a:prstGeom>
        </p:spPr>
      </p:pic>
      <p:pic>
        <p:nvPicPr>
          <p:cNvPr id="2054" name="Picture 6" descr="https://static-eu.insales.ru/images/products/1/585/91120201/troyka-mini-relay.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543" y="5066842"/>
            <a:ext cx="907676" cy="873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static-eu.insales.ru/images/products/1/750/118121198/motorized-ball-valve-15mm.2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0"/>
          <a:stretch/>
        </p:blipFill>
        <p:spPr bwMode="auto">
          <a:xfrm>
            <a:off x="1008209" y="5220107"/>
            <a:ext cx="933335" cy="1378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ÐÐ°ÑÑÐ¸Ð½ÐºÐ¸ Ð¿Ð¾ Ð·Ð°Ð¿ÑÐ¾ÑÑ particle cloud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3604" y="2398630"/>
            <a:ext cx="19050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ÐÐ°ÑÑÐ¸Ð½ÐºÐ¸ Ð¿Ð¾ Ð·Ð°Ð¿ÑÐ¾ÑÑ pc pn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42" b="18524"/>
          <a:stretch/>
        </p:blipFill>
        <p:spPr bwMode="auto">
          <a:xfrm>
            <a:off x="10629722" y="2756662"/>
            <a:ext cx="1154446" cy="712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s://upload.wikimedia.org/wikipedia/commons/thumb/6/6f/Loudspeaker_light_blue.svg/240px-Loudspeaker_light_blue.svg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1021456" y="2566167"/>
            <a:ext cx="1093676" cy="109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Прямая со стрелкой 5"/>
          <p:cNvCxnSpPr/>
          <p:nvPr/>
        </p:nvCxnSpPr>
        <p:spPr>
          <a:xfrm>
            <a:off x="2949261" y="1506828"/>
            <a:ext cx="1828800" cy="1184857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 flipH="1">
            <a:off x="2279560" y="3181219"/>
            <a:ext cx="2137892" cy="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 flipV="1">
            <a:off x="2279560" y="3659843"/>
            <a:ext cx="2389109" cy="556364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/>
          <p:nvPr/>
        </p:nvCxnSpPr>
        <p:spPr>
          <a:xfrm flipH="1">
            <a:off x="3863661" y="3938025"/>
            <a:ext cx="1017431" cy="1128817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/>
          <p:cNvCxnSpPr/>
          <p:nvPr/>
        </p:nvCxnSpPr>
        <p:spPr>
          <a:xfrm flipH="1">
            <a:off x="1941545" y="5668613"/>
            <a:ext cx="1007716" cy="164854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Стрелка вправо 27"/>
          <p:cNvSpPr/>
          <p:nvPr/>
        </p:nvSpPr>
        <p:spPr>
          <a:xfrm>
            <a:off x="6658377" y="2819146"/>
            <a:ext cx="975227" cy="5468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Стрелка вправо 37"/>
          <p:cNvSpPr/>
          <p:nvPr/>
        </p:nvSpPr>
        <p:spPr>
          <a:xfrm>
            <a:off x="9538604" y="2839586"/>
            <a:ext cx="975227" cy="5468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8365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Прототип устройства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3077" l="2381" r="78355">
                        <a14:foregroundMark x1="49351" y1="11635" x2="49351" y2="11635"/>
                        <a14:foregroundMark x1="48485" y1="15000" x2="48485" y2="15000"/>
                        <a14:foregroundMark x1="60317" y1="2019" x2="60750" y2="22885"/>
                        <a14:foregroundMark x1="47258" y1="3173" x2="49784" y2="23942"/>
                        <a14:foregroundMark x1="34993" y1="40288" x2="29076" y2="42500"/>
                        <a14:foregroundMark x1="15152" y1="54904" x2="12626" y2="45385"/>
                        <a14:foregroundMark x1="4618" y1="32981" x2="12626" y2="45385"/>
                        <a14:foregroundMark x1="47691" y1="52692" x2="48918" y2="59423"/>
                        <a14:foregroundMark x1="47691" y1="53173" x2="48124" y2="50962"/>
                      </a14:backgroundRemoval>
                    </a14:imgEffect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9751" y="1264490"/>
            <a:ext cx="6280702" cy="47127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494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Энергопотребление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92761" y="989375"/>
            <a:ext cx="8789517" cy="292580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dirty="0" smtClean="0"/>
              <a:t>Photon: </a:t>
            </a:r>
            <a:r>
              <a:rPr lang="en-US" b="0" dirty="0" smtClean="0"/>
              <a:t>80mA </a:t>
            </a:r>
            <a:r>
              <a:rPr lang="ru-RU" b="0" dirty="0" smtClean="0"/>
              <a:t>с включённым </a:t>
            </a:r>
            <a:r>
              <a:rPr lang="en-US" b="0" dirty="0" smtClean="0"/>
              <a:t>Wi-Fi</a:t>
            </a:r>
            <a:endParaRPr lang="ru-RU" b="0" dirty="0" smtClean="0"/>
          </a:p>
          <a:p>
            <a:pPr marL="514350" indent="-514350">
              <a:buAutoNum type="arabicPeriod" startAt="2"/>
            </a:pPr>
            <a:r>
              <a:rPr lang="en-US" dirty="0" smtClean="0"/>
              <a:t>HC-SR04: </a:t>
            </a:r>
            <a:r>
              <a:rPr lang="ru-RU" b="0" dirty="0" smtClean="0"/>
              <a:t>при </a:t>
            </a:r>
            <a:r>
              <a:rPr lang="ru-RU" b="0" dirty="0"/>
              <a:t>работе: 15 </a:t>
            </a:r>
            <a:r>
              <a:rPr lang="ru-RU" b="0" dirty="0" smtClean="0"/>
              <a:t>мА, в режиме тишины: </a:t>
            </a:r>
            <a:r>
              <a:rPr lang="ru-RU" b="0" dirty="0"/>
              <a:t>2 мА</a:t>
            </a:r>
            <a:r>
              <a:rPr lang="en-US" b="0" dirty="0"/>
              <a:t> </a:t>
            </a:r>
            <a:endParaRPr lang="ru-RU" b="0" dirty="0" smtClean="0"/>
          </a:p>
          <a:p>
            <a:pPr marL="514350" indent="-514350">
              <a:buAutoNum type="arabicPeriod" startAt="2"/>
            </a:pPr>
            <a:r>
              <a:rPr lang="ru-RU" dirty="0" smtClean="0"/>
              <a:t>Шаровой кран</a:t>
            </a:r>
            <a:r>
              <a:rPr lang="en-US" dirty="0" smtClean="0"/>
              <a:t>: </a:t>
            </a:r>
            <a:r>
              <a:rPr lang="ru-RU" b="0" dirty="0" smtClean="0"/>
              <a:t>при работе </a:t>
            </a:r>
            <a:r>
              <a:rPr lang="ru-RU" b="0" dirty="0" smtClean="0"/>
              <a:t>15мА</a:t>
            </a:r>
            <a:endParaRPr lang="ru-RU" b="0" dirty="0" smtClean="0"/>
          </a:p>
          <a:p>
            <a:pPr marL="514350" indent="-514350">
              <a:buAutoNum type="arabicPeriod" startAt="2"/>
            </a:pPr>
            <a:r>
              <a:rPr lang="ru-RU" dirty="0" smtClean="0"/>
              <a:t>Реле: </a:t>
            </a:r>
            <a:r>
              <a:rPr lang="ru-RU" b="0" dirty="0" smtClean="0"/>
              <a:t>10мА</a:t>
            </a:r>
            <a:endParaRPr lang="ru-RU" b="0" dirty="0"/>
          </a:p>
        </p:txBody>
      </p:sp>
    </p:spTree>
    <p:extLst>
      <p:ext uri="{BB962C8B-B14F-4D97-AF65-F5344CB8AC3E}">
        <p14:creationId xmlns:p14="http://schemas.microsoft.com/office/powerpoint/2010/main" val="344498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Технологии и разработка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92760" y="1337718"/>
            <a:ext cx="8789517" cy="292580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ru-RU" dirty="0" smtClean="0"/>
              <a:t>ЯП для </a:t>
            </a:r>
            <a:r>
              <a:rPr lang="en-US" dirty="0" smtClean="0"/>
              <a:t>Photon</a:t>
            </a:r>
            <a:r>
              <a:rPr lang="ru-RU" dirty="0" smtClean="0"/>
              <a:t>: С++</a:t>
            </a:r>
          </a:p>
          <a:p>
            <a:pPr>
              <a:lnSpc>
                <a:spcPct val="150000"/>
              </a:lnSpc>
            </a:pPr>
            <a:r>
              <a:rPr lang="ru-RU" dirty="0" smtClean="0"/>
              <a:t>Библиотеки:      </a:t>
            </a:r>
            <a:r>
              <a:rPr lang="en-US" dirty="0" smtClean="0"/>
              <a:t>Cloud Functions</a:t>
            </a:r>
            <a:r>
              <a:rPr lang="en-US" dirty="0"/>
              <a:t>;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ru-RU" dirty="0"/>
              <a:t>	</a:t>
            </a:r>
            <a:r>
              <a:rPr lang="ru-RU" dirty="0" smtClean="0"/>
              <a:t>	</a:t>
            </a:r>
            <a:r>
              <a:rPr lang="en-US" dirty="0" smtClean="0"/>
              <a:t>   </a:t>
            </a:r>
            <a:r>
              <a:rPr lang="ru-RU" dirty="0"/>
              <a:t> </a:t>
            </a:r>
            <a:r>
              <a:rPr lang="ru-RU" dirty="0" smtClean="0"/>
              <a:t>    </a:t>
            </a:r>
            <a:r>
              <a:rPr lang="en-US" dirty="0" smtClean="0"/>
              <a:t>HC-SR04;</a:t>
            </a:r>
            <a:endParaRPr lang="ru-RU" dirty="0"/>
          </a:p>
        </p:txBody>
      </p:sp>
      <p:pic>
        <p:nvPicPr>
          <p:cNvPr id="2056" name="Picture 8" descr="ÐÐ°ÑÑÐ¸Ð½ÐºÐ¸ Ð¿Ð¾ Ð·Ð°Ð¿ÑÐ¾ÑÑ c++ logo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3000" y1="50600" x2="53000" y2="50600"/>
                        <a14:foregroundMark x1="70222" y1="50600" x2="70222" y2="50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132" y="1793544"/>
            <a:ext cx="3012628" cy="1673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8" descr="ÐÐ°ÑÑÐ¸Ð½ÐºÐ¸ Ð¿Ð¾ Ð·Ð°Ð¿ÑÐ¾ÑÑ particle clou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9760" y="1729349"/>
            <a:ext cx="2317169" cy="173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847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 интерфейса для взаимодействия</a:t>
            </a:r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82" b="6394"/>
          <a:stretch/>
        </p:blipFill>
        <p:spPr bwMode="auto">
          <a:xfrm>
            <a:off x="856341" y="1480456"/>
            <a:ext cx="10043887" cy="4507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5268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Frontend </a:t>
            </a:r>
            <a:r>
              <a:rPr lang="ru-RU" dirty="0" smtClean="0"/>
              <a:t>часть</a:t>
            </a:r>
            <a:endParaRPr lang="ru-RU" dirty="0"/>
          </a:p>
        </p:txBody>
      </p:sp>
      <p:sp>
        <p:nvSpPr>
          <p:cNvPr id="3" name="Заголовок 1"/>
          <p:cNvSpPr txBox="1">
            <a:spLocks/>
          </p:cNvSpPr>
          <p:nvPr/>
        </p:nvSpPr>
        <p:spPr>
          <a:xfrm>
            <a:off x="592760" y="1337718"/>
            <a:ext cx="8789517" cy="292580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800" b="1" kern="1200">
                <a:solidFill>
                  <a:srgbClr val="263996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dirty="0" smtClean="0"/>
              <a:t>JavaScript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Particle Cloud API</a:t>
            </a:r>
            <a:endParaRPr lang="ru-RU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HTML5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CSS3</a:t>
            </a:r>
            <a:endParaRPr lang="ru-RU" dirty="0"/>
          </a:p>
        </p:txBody>
      </p:sp>
      <p:sp>
        <p:nvSpPr>
          <p:cNvPr id="4" name="AutoShape 2" descr="JavaScrip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40" name="Picture 16" descr="ÐÐ°ÑÑÐ¸Ð½ÐºÐ¸ Ð¿Ð¾ Ð·Ð°Ð¿ÑÐ¾ÑÑ js ÐºÐ°ÑÑÐ¸Ð½ÐºÐ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624" y="2048230"/>
            <a:ext cx="1383452" cy="138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ÐÐ°ÑÑÐ¸Ð½ÐºÐ¸ Ð¿Ð¾ Ð·Ð°Ð¿ÑÐ¾ÑÑ particle clou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502" y="1832380"/>
            <a:ext cx="2317169" cy="173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952847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</TotalTime>
  <Words>168</Words>
  <Application>Microsoft Office PowerPoint</Application>
  <PresentationFormat>Произвольный</PresentationFormat>
  <Paragraphs>49</Paragraphs>
  <Slides>12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Автоматизированная система контроля уровня воды в накопительном баке</vt:lpstr>
      <vt:lpstr>Актуально для частных домов, дач, проблемных регионов, где подача воды не круглосуточная.</vt:lpstr>
      <vt:lpstr>Решение проблемы</vt:lpstr>
      <vt:lpstr>Схематическое представление проекта</vt:lpstr>
      <vt:lpstr>Прототип устройства</vt:lpstr>
      <vt:lpstr>Энергопотребление</vt:lpstr>
      <vt:lpstr>Технологии и разработка</vt:lpstr>
      <vt:lpstr>Пример интерфейса для взаимодействия</vt:lpstr>
      <vt:lpstr>Frontend часть</vt:lpstr>
      <vt:lpstr>Стоимость решения и аналоги</vt:lpstr>
      <vt:lpstr>Планы развития</vt:lpstr>
      <vt:lpstr>Вопросы</vt:lpstr>
    </vt:vector>
  </TitlesOfParts>
  <Company>VistaVideo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Roman Lesovoy</dc:creator>
  <cp:lastModifiedBy>RePack by Diakov</cp:lastModifiedBy>
  <cp:revision>40</cp:revision>
  <dcterms:created xsi:type="dcterms:W3CDTF">2018-05-28T23:03:13Z</dcterms:created>
  <dcterms:modified xsi:type="dcterms:W3CDTF">2019-06-14T09:42:56Z</dcterms:modified>
</cp:coreProperties>
</file>

<file path=docProps/thumbnail.jpeg>
</file>